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2"/>
  </p:notesMasterIdLst>
  <p:sldIdLst>
    <p:sldId id="441" r:id="rId5"/>
    <p:sldId id="540" r:id="rId6"/>
    <p:sldId id="442" r:id="rId7"/>
    <p:sldId id="343" r:id="rId8"/>
    <p:sldId id="443" r:id="rId9"/>
    <p:sldId id="444" r:id="rId10"/>
    <p:sldId id="445" r:id="rId11"/>
    <p:sldId id="380" r:id="rId12"/>
    <p:sldId id="547" r:id="rId13"/>
    <p:sldId id="548" r:id="rId14"/>
    <p:sldId id="549" r:id="rId15"/>
    <p:sldId id="545" r:id="rId16"/>
    <p:sldId id="551" r:id="rId17"/>
    <p:sldId id="552" r:id="rId18"/>
    <p:sldId id="550" r:id="rId19"/>
    <p:sldId id="542" r:id="rId20"/>
    <p:sldId id="348"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B757"/>
    <a:srgbClr val="FFC475"/>
    <a:srgbClr val="FFB44F"/>
    <a:srgbClr val="FFC679"/>
    <a:srgbClr val="FFCD8B"/>
    <a:srgbClr val="FFC981"/>
    <a:srgbClr val="FFD9A7"/>
    <a:srgbClr val="223366"/>
    <a:srgbClr val="2131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91" d="100"/>
          <a:sy n="91" d="100"/>
        </p:scale>
        <p:origin x="786" y="78"/>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51"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svg>
</file>

<file path=ppt/media/image15.jpeg>
</file>

<file path=ppt/media/image16.png>
</file>

<file path=ppt/media/image17.png>
</file>

<file path=ppt/media/image18.jpeg>
</file>

<file path=ppt/media/image19.jpeg>
</file>

<file path=ppt/media/image2.jpg>
</file>

<file path=ppt/media/image20.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0059321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089285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4006298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13</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14</a:t>
            </a:fld>
            <a:endParaRPr lang="en-US" sz="1200" b="0" strike="noStrike" spc="-1">
              <a:latin typeface="Times New Roman"/>
            </a:endParaRPr>
          </a:p>
        </p:txBody>
      </p:sp>
    </p:spTree>
    <p:extLst>
      <p:ext uri="{BB962C8B-B14F-4D97-AF65-F5344CB8AC3E}">
        <p14:creationId xmlns:p14="http://schemas.microsoft.com/office/powerpoint/2010/main" val="732044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15</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17</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53411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1158361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 Detecting Spam Emails</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arget="../slideLayouts/slideLayout1.xml" Type="http://schemas.openxmlformats.org/officeDocument/2006/relationships/slideLayout"/><Relationship Id="rId2" Target="../media/media1.mp4" Type="http://schemas.openxmlformats.org/officeDocument/2006/relationships/video"/><Relationship Id="rId1" Target="../media/media1.mp4" Type="http://schemas.microsoft.com/office/2007/relationships/media"/><Relationship Id="rId5" Target="../media/image19.jpeg" Type="http://schemas.openxmlformats.org/officeDocument/2006/relationships/image"/><Relationship Id="rId4" Target="../notesSlides/notesSlide14.xml" Type="http://schemas.openxmlformats.org/officeDocument/2006/relationships/notesSlide"/></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www.coursera.org/"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hyperlink" Target="https://www.kaggle.com/learn" TargetMode="External"/><Relationship Id="rId4" Type="http://schemas.openxmlformats.org/officeDocument/2006/relationships/hyperlink" Target="https://www.udacity.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descr="A blue circle with icons and circles&#10;&#10;Description automatically generated with medium confidence" id="4" name="Picture 3">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2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lstStyle/>
            <a:p>
              <a:pPr algn="ctr"/>
              <a:endParaRPr dirty="0" lang="en-US"/>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fmla="val 8142" name="adj"/>
            </a:avLst>
          </a:prstGeom>
          <a:solidFill>
            <a:srgbClr val="E5EEFF"/>
          </a:solidFill>
          <a:ln cap="flat" cmpd="sng" w="25400">
            <a:solidFill>
              <a:srgbClr val="9BDBFB"/>
            </a:solidFill>
            <a:prstDash val="solid"/>
            <a:round/>
            <a:headEnd len="sm" type="none" w="sm"/>
            <a:tailEnd len="sm" type="none" w="sm"/>
          </a:ln>
        </p:spPr>
        <p:txBody>
          <a:bodyPr anchor="ctr" anchorCtr="0" bIns="45700" lIns="91425" rIns="91425" spcFirstLastPara="1" tIns="45700" wrap="square">
            <a:noAutofit/>
          </a:bodyPr>
          <a:lstStyle/>
          <a:p>
            <a:pPr algn="ctr" indent="0" lvl="0" marL="0" marR="0" rtl="0">
              <a:lnSpc>
                <a:spcPct val="100000"/>
              </a:lnSpc>
              <a:spcBef>
                <a:spcPts val="0"/>
              </a:spcBef>
              <a:spcAft>
                <a:spcPts val="0"/>
              </a:spcAft>
              <a:buNone/>
            </a:pPr>
            <a:endParaRPr b="0" cap="none" i="0" strike="noStrike" sz="1400" u="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descr="A close up of a sign&#10;&#10;Description automatically generated" id="16" name="Google Shape;63;p13">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40"/>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cap="flat" cmpd="sng" w="9525">
              <a:solidFill>
                <a:srgbClr val="A5A5A5"/>
              </a:solidFill>
              <a:prstDash val="solid"/>
              <a:round/>
              <a:headEnd len="sm" type="none" w="sm"/>
              <a:tailEnd len="sm" type="none" w="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cap="flat" cmpd="sng" w="9525">
              <a:solidFill>
                <a:srgbClr val="A5A5A5"/>
              </a:solidFill>
              <a:prstDash val="solid"/>
              <a:round/>
              <a:headEnd len="sm" type="none" w="sm"/>
              <a:tailEnd len="sm" type="none" w="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cap="flat" cmpd="sng" w="9525">
              <a:solidFill>
                <a:srgbClr val="A5A5A5"/>
              </a:solidFill>
              <a:prstDash val="solid"/>
              <a:round/>
              <a:headEnd len="sm" type="none" w="sm"/>
              <a:tailEnd len="sm" type="none" w="sm"/>
            </a:ln>
          </p:spPr>
        </p:cxnSp>
        <p:pic>
          <p:nvPicPr>
            <p:cNvPr descr="A blue and black text&#10;&#10;Description automatically generated" id="23" name="Google Shape;69;p13">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anchor="t" anchorCtr="0" bIns="45700" lIns="91425" rIns="91425" spcFirstLastPara="1" tIns="45700" wrap="square">
            <a:spAutoFit/>
          </a:bodyPr>
          <a:lstStyle/>
          <a:p>
            <a:pPr indent="0" lvl="0" marL="0" marR="0" rtl="0">
              <a:lnSpc>
                <a:spcPct val="100000"/>
              </a:lnSpc>
              <a:spcBef>
                <a:spcPts val="0"/>
              </a:spcBef>
              <a:spcAft>
                <a:spcPts val="0"/>
              </a:spcAft>
              <a:buNone/>
            </a:pPr>
            <a:r>
              <a:rPr b="1" dirty="0" lang="en-US" sz="1200">
                <a:solidFill>
                  <a:schemeClr val="bg1">
                    <a:lumMod val="95000"/>
                  </a:schemeClr>
                </a:solidFill>
              </a:rPr>
              <a:t>Student Details </a:t>
            </a:r>
            <a:endParaRPr b="0" cap="none" dirty="0" i="0" lang="en-US" strike="noStrike" sz="1200" u="none">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3" y="2778126"/>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anchor="ctr" rtlCol="0"/>
          <a:lstStyle/>
          <a:p>
            <a:pPr algn="ctr"/>
            <a:r>
              <a:rPr b="1" dirty="0" lang="en-IN" sz="2000">
                <a:solidFill>
                  <a:schemeClr val="bg1">
                    <a:lumMod val="95000"/>
                  </a:schemeClr>
                </a:solidFill>
              </a:rPr>
              <a:t> Detecting Spam Emails</a:t>
            </a:r>
            <a:endParaRPr b="1" dirty="0" lang="en-US" sz="2000">
              <a:solidFill>
                <a:schemeClr val="bg1">
                  <a:lumMod val="95000"/>
                </a:schemeClr>
              </a:solidFill>
            </a:endParaRP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9"/>
            <a:ext cx="5270699" cy="651460"/>
          </a:xfrm>
          <a:prstGeom prst="rect">
            <a:avLst/>
          </a:prstGeom>
          <a:noFill/>
        </p:spPr>
        <p:txBody>
          <a:bodyPr wrap="square">
            <a:spAutoFit/>
          </a:bodyPr>
          <a:lstStyle/>
          <a:p>
            <a:pPr lvl="0" marR="0" rtl="0">
              <a:lnSpc>
                <a:spcPct val="100000"/>
              </a:lnSpc>
              <a:spcBef>
                <a:spcPts val="0"/>
              </a:spcBef>
              <a:spcAft>
                <a:spcPts val="200"/>
              </a:spcAft>
            </a:pPr>
            <a:r>
              <a:rPr dirty="0" lang="en-US" sz="1100">
                <a:solidFill>
                  <a:schemeClr val="bg1"/>
                </a:solidFill>
              </a:rPr>
              <a:t>Name</a:t>
            </a:r>
            <a:r>
              <a:rPr lang="en-US" sz="1100">
                <a:solidFill>
                  <a:schemeClr val="bg1"/>
                </a:solidFill>
              </a:rPr>
              <a:t>:                    VIJAYMANIKANDAN G</a:t>
            </a:r>
            <a:endParaRPr dirty="0" lang="en-US" sz="1100">
              <a:solidFill>
                <a:schemeClr val="bg1"/>
              </a:solidFill>
            </a:endParaRPr>
          </a:p>
          <a:p>
            <a:pPr lvl="0" marR="0" rtl="0">
              <a:lnSpc>
                <a:spcPct val="100000"/>
              </a:lnSpc>
              <a:spcBef>
                <a:spcPts val="0"/>
              </a:spcBef>
              <a:spcAft>
                <a:spcPts val="200"/>
              </a:spcAft>
            </a:pPr>
            <a:r>
              <a:rPr b="0" cap="none" dirty="0" i="0" lang="en-US" strike="noStrike" sz="1100" u="none">
                <a:solidFill>
                  <a:schemeClr val="bg1"/>
                </a:solidFill>
                <a:latin typeface="Arial"/>
                <a:ea typeface="Arial"/>
                <a:cs typeface="Arial"/>
                <a:sym typeface="Arial"/>
              </a:rPr>
              <a:t>NM Id:                    au61772211L12</a:t>
            </a:r>
          </a:p>
          <a:p>
            <a:pPr lvl="0" marR="0" rtl="0">
              <a:lnSpc>
                <a:spcPct val="100000"/>
              </a:lnSpc>
              <a:spcBef>
                <a:spcPts val="0"/>
              </a:spcBef>
              <a:spcAft>
                <a:spcPts val="200"/>
              </a:spcAft>
            </a:pPr>
            <a:r>
              <a:rPr dirty="0" lang="en-US" sz="1100">
                <a:solidFill>
                  <a:schemeClr val="bg1"/>
                </a:solidFill>
              </a:rPr>
              <a:t>College Name:       GOVERNMENT COLLEGE OF ENGINEERING, SALEM</a:t>
            </a:r>
            <a:endParaRPr b="0" cap="none" dirty="0" i="0" lang="en-US" strike="noStrike" sz="1100" u="none">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Rounded Corners 18">
            <a:extLst>
              <a:ext uri="{FF2B5EF4-FFF2-40B4-BE49-F238E27FC236}">
                <a16:creationId xmlns:a16="http://schemas.microsoft.com/office/drawing/2014/main" id="{B4C7D143-7124-30E3-DC44-ECE55325B08F}"/>
              </a:ext>
            </a:extLst>
          </p:cNvPr>
          <p:cNvSpPr/>
          <p:nvPr/>
        </p:nvSpPr>
        <p:spPr>
          <a:xfrm>
            <a:off x="6655429" y="361745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865BA4C-364F-8FEC-C7F9-58A0AAF5A8C5}"/>
              </a:ext>
            </a:extLst>
          </p:cNvPr>
          <p:cNvSpPr/>
          <p:nvPr/>
        </p:nvSpPr>
        <p:spPr>
          <a:xfrm>
            <a:off x="2215039" y="361917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59251DB2-10B5-4C68-AC02-8D726496EE41}"/>
              </a:ext>
            </a:extLst>
          </p:cNvPr>
          <p:cNvSpPr/>
          <p:nvPr/>
        </p:nvSpPr>
        <p:spPr>
          <a:xfrm>
            <a:off x="6655429" y="308238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E657AB21-00C3-D4D7-D4C6-B55A05232C6B}"/>
              </a:ext>
            </a:extLst>
          </p:cNvPr>
          <p:cNvSpPr/>
          <p:nvPr/>
        </p:nvSpPr>
        <p:spPr>
          <a:xfrm>
            <a:off x="2215039" y="3087359"/>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94965A0-70D3-599E-E036-9FC8B7BBAFCD}"/>
              </a:ext>
            </a:extLst>
          </p:cNvPr>
          <p:cNvSpPr/>
          <p:nvPr/>
        </p:nvSpPr>
        <p:spPr>
          <a:xfrm>
            <a:off x="6655429" y="2544968"/>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F4896C5A-18FD-275E-C556-480E485050B7}"/>
              </a:ext>
            </a:extLst>
          </p:cNvPr>
          <p:cNvSpPr/>
          <p:nvPr/>
        </p:nvSpPr>
        <p:spPr>
          <a:xfrm>
            <a:off x="2206633" y="2543697"/>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CB88DA05-9CBD-C6CE-0F81-3A2FE41F601E}"/>
              </a:ext>
            </a:extLst>
          </p:cNvPr>
          <p:cNvSpPr/>
          <p:nvPr/>
        </p:nvSpPr>
        <p:spPr>
          <a:xfrm>
            <a:off x="6642091" y="2008145"/>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BADC5CF4-C014-EF6B-1C67-B4EC575D1BB2}"/>
              </a:ext>
            </a:extLst>
          </p:cNvPr>
          <p:cNvSpPr/>
          <p:nvPr/>
        </p:nvSpPr>
        <p:spPr>
          <a:xfrm>
            <a:off x="2206633" y="2012514"/>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E691116-199E-8BF7-02C2-588BC3F600BD}"/>
              </a:ext>
            </a:extLst>
          </p:cNvPr>
          <p:cNvSpPr/>
          <p:nvPr/>
        </p:nvSpPr>
        <p:spPr>
          <a:xfrm>
            <a:off x="6642091"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4D39EBB-EB1A-2D7E-4C46-3D94AFB35FC9}"/>
              </a:ext>
            </a:extLst>
          </p:cNvPr>
          <p:cNvSpPr/>
          <p:nvPr/>
        </p:nvSpPr>
        <p:spPr>
          <a:xfrm>
            <a:off x="2206633" y="1476962"/>
            <a:ext cx="281940" cy="497603"/>
          </a:xfrm>
          <a:prstGeom prst="roundRect">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1500"/>
            <a:ext cx="4448791" cy="4304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32397" y="1061211"/>
            <a:ext cx="4386264" cy="502671"/>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800"/>
              </a:spcAft>
              <a:buClr>
                <a:srgbClr val="213163"/>
              </a:buClr>
            </a:pPr>
            <a:r>
              <a:rPr lang="en-US" b="1" dirty="0"/>
              <a:t>Dataset Description:</a:t>
            </a:r>
          </a:p>
        </p:txBody>
      </p:sp>
      <p:sp>
        <p:nvSpPr>
          <p:cNvPr id="5" name="Rectangle: Rounded Corners 4">
            <a:extLst>
              <a:ext uri="{FF2B5EF4-FFF2-40B4-BE49-F238E27FC236}">
                <a16:creationId xmlns:a16="http://schemas.microsoft.com/office/drawing/2014/main" id="{EF4B868C-2AF9-F585-77E9-29274260F9AA}"/>
              </a:ext>
            </a:extLst>
          </p:cNvPr>
          <p:cNvSpPr/>
          <p:nvPr/>
        </p:nvSpPr>
        <p:spPr>
          <a:xfrm>
            <a:off x="2257422" y="1510542"/>
            <a:ext cx="4629151" cy="430445"/>
          </a:xfrm>
          <a:prstGeom prst="roundRect">
            <a:avLst/>
          </a:prstGeom>
          <a:solidFill>
            <a:srgbClr val="FFD9A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The dataset contains set of Emails.</a:t>
            </a:r>
          </a:p>
        </p:txBody>
      </p:sp>
      <p:sp>
        <p:nvSpPr>
          <p:cNvPr id="6" name="Rectangle: Rounded Corners 5">
            <a:extLst>
              <a:ext uri="{FF2B5EF4-FFF2-40B4-BE49-F238E27FC236}">
                <a16:creationId xmlns:a16="http://schemas.microsoft.com/office/drawing/2014/main" id="{7728494F-27E6-4E1D-2C6B-D5FF26A74F0B}"/>
              </a:ext>
            </a:extLst>
          </p:cNvPr>
          <p:cNvSpPr/>
          <p:nvPr/>
        </p:nvSpPr>
        <p:spPr>
          <a:xfrm>
            <a:off x="2257422" y="2046094"/>
            <a:ext cx="4629151" cy="430445"/>
          </a:xfrm>
          <a:prstGeom prst="roundRect">
            <a:avLst/>
          </a:prstGeom>
          <a:solidFill>
            <a:srgbClr val="FFC981"/>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Size of dataset is </a:t>
            </a:r>
            <a:r>
              <a:rPr lang="en-US" spc="1" dirty="0">
                <a:solidFill>
                  <a:schemeClr val="tx1"/>
                </a:solidFill>
                <a:latin typeface="IBM Plex Sans"/>
              </a:rPr>
              <a:t>5572 rows</a:t>
            </a:r>
            <a:endParaRPr lang="en-US" sz="1400" spc="1" dirty="0">
              <a:solidFill>
                <a:schemeClr val="tx1"/>
              </a:solidFill>
              <a:latin typeface="IBM Plex Sans"/>
            </a:endParaRPr>
          </a:p>
        </p:txBody>
      </p:sp>
      <p:sp>
        <p:nvSpPr>
          <p:cNvPr id="7" name="Rectangle: Rounded Corners 6">
            <a:extLst>
              <a:ext uri="{FF2B5EF4-FFF2-40B4-BE49-F238E27FC236}">
                <a16:creationId xmlns:a16="http://schemas.microsoft.com/office/drawing/2014/main" id="{4884F291-DF55-3FC4-67BF-751D5CC3D0E0}"/>
              </a:ext>
            </a:extLst>
          </p:cNvPr>
          <p:cNvSpPr/>
          <p:nvPr/>
        </p:nvSpPr>
        <p:spPr>
          <a:xfrm>
            <a:off x="2257422" y="2581647"/>
            <a:ext cx="4629151" cy="430445"/>
          </a:xfrm>
          <a:prstGeom prst="roundRect">
            <a:avLst/>
          </a:prstGeom>
          <a:solidFill>
            <a:srgbClr val="FFC679"/>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Categorized into two classes</a:t>
            </a:r>
          </a:p>
        </p:txBody>
      </p:sp>
      <p:sp>
        <p:nvSpPr>
          <p:cNvPr id="8" name="Rectangle: Rounded Corners 7">
            <a:extLst>
              <a:ext uri="{FF2B5EF4-FFF2-40B4-BE49-F238E27FC236}">
                <a16:creationId xmlns:a16="http://schemas.microsoft.com/office/drawing/2014/main" id="{002877CA-7E27-37C5-52C6-7F2963454E3E}"/>
              </a:ext>
            </a:extLst>
          </p:cNvPr>
          <p:cNvSpPr/>
          <p:nvPr/>
        </p:nvSpPr>
        <p:spPr>
          <a:xfrm>
            <a:off x="2257422" y="3117199"/>
            <a:ext cx="4629151" cy="430445"/>
          </a:xfrm>
          <a:prstGeom prst="roundRect">
            <a:avLst/>
          </a:prstGeom>
          <a:solidFill>
            <a:srgbClr val="FFC475"/>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Spam, Ham</a:t>
            </a:r>
          </a:p>
        </p:txBody>
      </p:sp>
      <p:sp>
        <p:nvSpPr>
          <p:cNvPr id="9" name="Rectangle: Rounded Corners 8">
            <a:extLst>
              <a:ext uri="{FF2B5EF4-FFF2-40B4-BE49-F238E27FC236}">
                <a16:creationId xmlns:a16="http://schemas.microsoft.com/office/drawing/2014/main" id="{9172808D-3355-47E9-2250-ACD829ED9259}"/>
              </a:ext>
            </a:extLst>
          </p:cNvPr>
          <p:cNvSpPr/>
          <p:nvPr/>
        </p:nvSpPr>
        <p:spPr>
          <a:xfrm>
            <a:off x="2257422" y="3652752"/>
            <a:ext cx="4629151" cy="430445"/>
          </a:xfrm>
          <a:prstGeom prst="roundRect">
            <a:avLst/>
          </a:prstGeom>
          <a:solidFill>
            <a:srgbClr val="FFB757"/>
          </a:solidFill>
          <a:ln w="31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spc="1" dirty="0">
                <a:solidFill>
                  <a:schemeClr val="tx1"/>
                </a:solidFill>
                <a:latin typeface="IBM Plex Sans"/>
              </a:rPr>
              <a:t>Each class has around </a:t>
            </a:r>
            <a:r>
              <a:rPr lang="en-US" spc="1" dirty="0">
                <a:solidFill>
                  <a:schemeClr val="tx1"/>
                </a:solidFill>
                <a:latin typeface="IBM Plex Sans"/>
              </a:rPr>
              <a:t>2780 sentences</a:t>
            </a:r>
            <a:endParaRPr lang="en-US" sz="1400" spc="1" dirty="0">
              <a:solidFill>
                <a:schemeClr val="tx1"/>
              </a:solidFill>
              <a:latin typeface="IBM Plex Sans"/>
            </a:endParaRPr>
          </a:p>
        </p:txBody>
      </p:sp>
    </p:spTree>
    <p:extLst>
      <p:ext uri="{BB962C8B-B14F-4D97-AF65-F5344CB8AC3E}">
        <p14:creationId xmlns:p14="http://schemas.microsoft.com/office/powerpoint/2010/main" val="3543681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Model Development &amp; Algorithm</a:t>
            </a:r>
          </a:p>
        </p:txBody>
      </p:sp>
      <p:sp>
        <p:nvSpPr>
          <p:cNvPr id="5" name="Google Shape;62;g5fab984687_2_0">
            <a:extLst>
              <a:ext uri="{FF2B5EF4-FFF2-40B4-BE49-F238E27FC236}">
                <a16:creationId xmlns:a16="http://schemas.microsoft.com/office/drawing/2014/main" id="{994180EB-2034-7734-FFDC-5944E4172C60}"/>
              </a:ext>
            </a:extLst>
          </p:cNvPr>
          <p:cNvSpPr txBox="1">
            <a:spLocks/>
          </p:cNvSpPr>
          <p:nvPr/>
        </p:nvSpPr>
        <p:spPr>
          <a:xfrm>
            <a:off x="123208" y="1478492"/>
            <a:ext cx="7557752" cy="2985402"/>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r>
              <a:rPr lang="en-IN" b="0" i="0" dirty="0">
                <a:solidFill>
                  <a:schemeClr val="tx1"/>
                </a:solidFill>
                <a:effectLst/>
                <a:latin typeface="Söhne"/>
              </a:rPr>
              <a:t>Algorithm:</a:t>
            </a:r>
          </a:p>
          <a:p>
            <a:pPr algn="l">
              <a:buFont typeface="+mj-lt"/>
              <a:buAutoNum type="arabicPeriod"/>
            </a:pPr>
            <a:r>
              <a:rPr lang="en-IN" b="1" i="0" dirty="0">
                <a:solidFill>
                  <a:schemeClr val="tx1"/>
                </a:solidFill>
                <a:effectLst/>
                <a:latin typeface="Söhne"/>
              </a:rPr>
              <a:t>Input:</a:t>
            </a:r>
            <a:r>
              <a:rPr lang="en-IN" b="0" i="0" dirty="0">
                <a:solidFill>
                  <a:schemeClr val="tx1"/>
                </a:solidFill>
                <a:effectLst/>
                <a:latin typeface="Söhne"/>
              </a:rPr>
              <a:t> Email text data</a:t>
            </a:r>
          </a:p>
          <a:p>
            <a:pPr algn="l">
              <a:buFont typeface="+mj-lt"/>
              <a:buAutoNum type="arabicPeriod"/>
            </a:pPr>
            <a:r>
              <a:rPr lang="en-IN" b="1" i="0" dirty="0">
                <a:solidFill>
                  <a:schemeClr val="tx1"/>
                </a:solidFill>
                <a:effectLst/>
                <a:latin typeface="Söhne"/>
              </a:rPr>
              <a:t>Output:</a:t>
            </a:r>
            <a:r>
              <a:rPr lang="en-IN" b="0" i="0" dirty="0">
                <a:solidFill>
                  <a:schemeClr val="tx1"/>
                </a:solidFill>
                <a:effectLst/>
                <a:latin typeface="Söhne"/>
              </a:rPr>
              <a:t> Spam or non-spam (ham) classification</a:t>
            </a:r>
          </a:p>
          <a:p>
            <a:pPr algn="l"/>
            <a:r>
              <a:rPr lang="en-IN" b="0" i="0" dirty="0">
                <a:solidFill>
                  <a:schemeClr val="tx1"/>
                </a:solidFill>
                <a:effectLst/>
                <a:latin typeface="Söhne"/>
              </a:rPr>
              <a:t>Algorithm Steps:</a:t>
            </a:r>
          </a:p>
          <a:p>
            <a:pPr algn="l">
              <a:buFont typeface="Arial" panose="020B0604020202020204" pitchFamily="34" charset="0"/>
              <a:buChar char="•"/>
            </a:pPr>
            <a:r>
              <a:rPr lang="en-IN" b="0" i="0" dirty="0">
                <a:solidFill>
                  <a:schemeClr val="tx1"/>
                </a:solidFill>
                <a:effectLst/>
                <a:latin typeface="Söhne"/>
              </a:rPr>
              <a:t>Preprocess the email text data (e.g., remove stop words, tokenize).</a:t>
            </a:r>
          </a:p>
          <a:p>
            <a:pPr algn="l">
              <a:buFont typeface="Arial" panose="020B0604020202020204" pitchFamily="34" charset="0"/>
              <a:buChar char="•"/>
            </a:pPr>
            <a:r>
              <a:rPr lang="en-IN" b="0" i="0" dirty="0">
                <a:solidFill>
                  <a:schemeClr val="tx1"/>
                </a:solidFill>
                <a:effectLst/>
                <a:latin typeface="Söhne"/>
              </a:rPr>
              <a:t>Extract features from the pre-processed text data (e.g., TF-IDF, N-grams).</a:t>
            </a:r>
          </a:p>
          <a:p>
            <a:pPr algn="l">
              <a:buFont typeface="Arial" panose="020B0604020202020204" pitchFamily="34" charset="0"/>
              <a:buChar char="•"/>
            </a:pPr>
            <a:r>
              <a:rPr lang="en-IN" b="0" i="0" dirty="0">
                <a:solidFill>
                  <a:schemeClr val="tx1"/>
                </a:solidFill>
                <a:effectLst/>
                <a:latin typeface="Söhne"/>
              </a:rPr>
              <a:t>Train a machine learning model on the extracted features (e.g., logistic regression, SVM, naive Bayes).</a:t>
            </a:r>
          </a:p>
          <a:p>
            <a:pPr algn="l">
              <a:buFont typeface="Arial" panose="020B0604020202020204" pitchFamily="34" charset="0"/>
              <a:buChar char="•"/>
            </a:pPr>
            <a:r>
              <a:rPr lang="en-IN" b="0" i="0" dirty="0">
                <a:solidFill>
                  <a:schemeClr val="tx1"/>
                </a:solidFill>
                <a:effectLst/>
                <a:latin typeface="Söhne"/>
              </a:rPr>
              <a:t>Evaluate the trained model on a test dataset using metrics such as accuracy, precision, recall, and F1 score.</a:t>
            </a:r>
          </a:p>
          <a:p>
            <a:pPr algn="l">
              <a:buFont typeface="Arial" panose="020B0604020202020204" pitchFamily="34" charset="0"/>
              <a:buChar char="•"/>
            </a:pPr>
            <a:r>
              <a:rPr lang="en-IN" b="0" i="0" dirty="0">
                <a:solidFill>
                  <a:schemeClr val="tx1"/>
                </a:solidFill>
                <a:effectLst/>
                <a:latin typeface="Söhne"/>
              </a:rPr>
              <a:t>Fine-tune the model by experimenting with different preprocessing techniques, feature extraction methods, and model parameters to improve performance.</a:t>
            </a:r>
          </a:p>
          <a:p>
            <a:pPr algn="l">
              <a:buFont typeface="Arial" panose="020B0604020202020204" pitchFamily="34" charset="0"/>
              <a:buChar char="•"/>
            </a:pPr>
            <a:r>
              <a:rPr lang="en-IN" b="0" i="0" dirty="0">
                <a:solidFill>
                  <a:schemeClr val="tx1"/>
                </a:solidFill>
                <a:effectLst/>
                <a:latin typeface="Söhne"/>
              </a:rPr>
              <a:t>Deploy the trained model as a spam detection system for real-world use.</a:t>
            </a:r>
          </a:p>
        </p:txBody>
      </p:sp>
    </p:spTree>
    <p:extLst>
      <p:ext uri="{BB962C8B-B14F-4D97-AF65-F5344CB8AC3E}">
        <p14:creationId xmlns:p14="http://schemas.microsoft.com/office/powerpoint/2010/main" val="490534648"/>
      </p:ext>
    </p:extLst>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rPr>
              <a:t>Result</a:t>
            </a:r>
          </a:p>
        </p:txBody>
      </p:sp>
      <p:pic>
        <p:nvPicPr>
          <p:cNvPr id="7" name="Picture 6">
            <a:extLst>
              <a:ext uri="{FF2B5EF4-FFF2-40B4-BE49-F238E27FC236}">
                <a16:creationId xmlns:a16="http://schemas.microsoft.com/office/drawing/2014/main" id="{9C2624C5-FE0B-E521-9FA5-41EEA13CA801}"/>
              </a:ext>
            </a:extLst>
          </p:cNvPr>
          <p:cNvPicPr>
            <a:picLocks noChangeAspect="1"/>
          </p:cNvPicPr>
          <p:nvPr/>
        </p:nvPicPr>
        <p:blipFill rotWithShape="1">
          <a:blip r:embed="rId3"/>
          <a:srcRect b="42" l="41" r="5" t="133"/>
          <a:stretch/>
        </p:blipFill>
        <p:spPr>
          <a:xfrm>
            <a:off x="642347" y="1411746"/>
            <a:ext cx="7254744" cy="2850416"/>
          </a:xfrm>
          <a:prstGeom prst="rect">
            <a:avLst/>
          </a:prstGeom>
        </p:spPr>
      </p:pic>
    </p:spTree>
    <p:extLst>
      <p:ext uri="{BB962C8B-B14F-4D97-AF65-F5344CB8AC3E}">
        <p14:creationId xmlns:p14="http://schemas.microsoft.com/office/powerpoint/2010/main" val="200802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41629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chemeClr val="tx1"/>
                </a:solidFill>
                <a:effectLst/>
                <a:latin typeface="Söhne"/>
              </a:rPr>
              <a:t>Advanced Machine Learning Techniques:</a:t>
            </a:r>
            <a:r>
              <a:rPr lang="en-US" b="0" i="0" dirty="0">
                <a:solidFill>
                  <a:schemeClr val="tx1"/>
                </a:solidFill>
                <a:effectLst/>
                <a:latin typeface="Söhne"/>
              </a:rPr>
              <a:t> Explore advanced machine learning techniques such as deep learning, ensemble methods, and natural language processing (NLP) to improve the accuracy and efficiency of spam email detection.</a:t>
            </a:r>
          </a:p>
          <a:p>
            <a:pPr algn="l">
              <a:buFont typeface="+mj-lt"/>
              <a:buAutoNum type="arabicPeriod"/>
            </a:pPr>
            <a:r>
              <a:rPr lang="en-US" b="1" i="0" dirty="0">
                <a:solidFill>
                  <a:schemeClr val="tx1"/>
                </a:solidFill>
                <a:effectLst/>
                <a:latin typeface="Söhne"/>
              </a:rPr>
              <a:t>Real-Time Detection:</a:t>
            </a:r>
            <a:r>
              <a:rPr lang="en-US" b="0" i="0" dirty="0">
                <a:solidFill>
                  <a:schemeClr val="tx1"/>
                </a:solidFill>
                <a:effectLst/>
                <a:latin typeface="Söhne"/>
              </a:rPr>
              <a:t> Develop real-time spam detection systems that can quickly identify and filter out spam emails as they are received, providing users with immediate protection.</a:t>
            </a:r>
          </a:p>
          <a:p>
            <a:pPr algn="l">
              <a:buFont typeface="+mj-lt"/>
              <a:buAutoNum type="arabicPeriod"/>
            </a:pPr>
            <a:r>
              <a:rPr lang="en-US" b="1" i="0" dirty="0">
                <a:solidFill>
                  <a:schemeClr val="tx1"/>
                </a:solidFill>
                <a:effectLst/>
                <a:latin typeface="Söhne"/>
              </a:rPr>
              <a:t>User Feedback Integration:</a:t>
            </a:r>
            <a:r>
              <a:rPr lang="en-US" b="0" i="0" dirty="0">
                <a:solidFill>
                  <a:schemeClr val="tx1"/>
                </a:solidFill>
                <a:effectLst/>
                <a:latin typeface="Söhne"/>
              </a:rPr>
              <a:t> Incorporate user feedback into the spam detection system to continuously improve its performance and adapt to new spamming techniques.</a:t>
            </a:r>
          </a:p>
          <a:p>
            <a:pPr algn="l">
              <a:buFont typeface="+mj-lt"/>
              <a:buAutoNum type="arabicPeriod"/>
            </a:pPr>
            <a:r>
              <a:rPr lang="en-US" b="1" i="0" dirty="0">
                <a:solidFill>
                  <a:schemeClr val="tx1"/>
                </a:solidFill>
                <a:effectLst/>
                <a:latin typeface="Söhne"/>
              </a:rPr>
              <a:t>Multimodal Detection:</a:t>
            </a:r>
            <a:r>
              <a:rPr lang="en-US" b="0" i="0" dirty="0">
                <a:solidFill>
                  <a:schemeClr val="tx1"/>
                </a:solidFill>
                <a:effectLst/>
                <a:latin typeface="Söhne"/>
              </a:rPr>
              <a:t> Combine text-based features with other modalities such as images and metadata to improve the detection of sophisticated spam emails.</a:t>
            </a:r>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158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Video of the Project</a:t>
            </a:r>
          </a:p>
        </p:txBody>
      </p:sp>
      <p:pic>
        <p:nvPicPr>
          <p:cNvPr id="6" name="NM..">
            <a:hlinkClick r:id="" action="ppaction://media"/>
            <a:extLst>
              <a:ext uri="{FF2B5EF4-FFF2-40B4-BE49-F238E27FC236}">
                <a16:creationId xmlns:a16="http://schemas.microsoft.com/office/drawing/2014/main" id="{61872015-BED8-99DE-4E46-4B6FB111962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20197" y="1003116"/>
            <a:ext cx="7103603" cy="3744191"/>
          </a:xfrm>
          <a:prstGeom prst="rect">
            <a:avLst/>
          </a:prstGeom>
        </p:spPr>
      </p:pic>
    </p:spTree>
    <p:extLst>
      <p:ext uri="{BB962C8B-B14F-4D97-AF65-F5344CB8AC3E}">
        <p14:creationId xmlns:p14="http://schemas.microsoft.com/office/powerpoint/2010/main" val="943657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9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621474"/>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In conclusion, our project on spam email detection using machine learning techniques has shown promising results in automatically identifying and filtering out unwanted emails. By leveraging machine learning models such as logistic regression, support vector machines (SVM), and naive Bayes classifiers, we could effectively classify emails as spam or non-spam (ham).</a:t>
            </a:r>
          </a:p>
          <a:p>
            <a:pPr marL="173736" indent="-173736">
              <a:spcAft>
                <a:spcPts val="800"/>
              </a:spcAft>
              <a:buClr>
                <a:srgbClr val="213163"/>
              </a:buClr>
              <a:buFont typeface="Arial" panose="020B0604020202020204" pitchFamily="34" charset="0"/>
              <a:buChar char="•"/>
            </a:pPr>
            <a:r>
              <a:rPr lang="en-US" b="0" i="0" dirty="0">
                <a:solidFill>
                  <a:schemeClr val="tx1"/>
                </a:solidFill>
                <a:effectLst/>
                <a:latin typeface="Söhne"/>
              </a:rPr>
              <a:t>Moving forward, there is potential to enhance this system by exploring advanced machine learning techniques, implementing real-time detection, and incorporating user feedback. These improvements could further enhance the accuracy and efficiency of spam email detection systems, ultimately improving user experience and security.</a:t>
            </a:r>
            <a:endParaRPr lang="en-US" dirty="0">
              <a:solidFill>
                <a:schemeClr val="tx1"/>
              </a:solidFill>
            </a:endParaRPr>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9708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1261884"/>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3"/>
              </a:rPr>
              <a:t>https://www.coursera.org/</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4"/>
              </a:rPr>
              <a:t>https://www.udacity.com/</a:t>
            </a:r>
            <a:endParaRPr lang="en-US" dirty="0">
              <a:solidFill>
                <a:srgbClr val="0000FF"/>
              </a:solidFill>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hlinkClick r:id="rId5"/>
              </a:rPr>
              <a:t>https://www.kaggle.com/learn</a:t>
            </a:r>
            <a:endParaRPr lang="en-US" b="0" i="0" dirty="0">
              <a:solidFill>
                <a:srgbClr val="0000FF"/>
              </a:solidFill>
              <a:effectLst/>
            </a:endParaRPr>
          </a:p>
          <a:p>
            <a:pPr marL="173736" indent="-173736" algn="l" rtl="0" fontAlgn="base">
              <a:spcAft>
                <a:spcPts val="800"/>
              </a:spcAft>
              <a:buClr>
                <a:srgbClr val="213163"/>
              </a:buClr>
              <a:buFont typeface="Arial" panose="020B0604020202020204" pitchFamily="34" charset="0"/>
              <a:buChar char="•"/>
            </a:pPr>
            <a:r>
              <a:rPr lang="en-US" b="0" i="0" dirty="0">
                <a:solidFill>
                  <a:srgbClr val="0000FF"/>
                </a:solidFill>
                <a:effectLst/>
              </a:rPr>
              <a:t>https://codelabs.developers.google.com/</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Tree>
    <p:extLst>
      <p:ext uri="{BB962C8B-B14F-4D97-AF65-F5344CB8AC3E}">
        <p14:creationId xmlns:p14="http://schemas.microsoft.com/office/powerpoint/2010/main" val="14809511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3046958"/>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Aims, Objective &amp; Proposed System/Solution </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Model Development &amp; Algorithm</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Video of the Project</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857068317"/>
      </p:ext>
    </p:extLst>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031325"/>
          </a:xfrm>
          <a:prstGeom prst="rect">
            <a:avLst/>
          </a:prstGeom>
          <a:noFill/>
        </p:spPr>
        <p:txBody>
          <a:bodyPr anchor="t" bIns="45720" lIns="91440" rIns="91440" tIns="45720" wrap="square">
            <a:spAutoFit/>
          </a:bodyPr>
          <a:lstStyle/>
          <a:p>
            <a:pPr algn="just" fontAlgn="base" rtl="0">
              <a:spcAft>
                <a:spcPts val="800"/>
              </a:spcAft>
              <a:buClr>
                <a:srgbClr val="213163"/>
              </a:buClr>
            </a:pPr>
            <a:r>
              <a:rPr b="0" dirty="0" i="0" lang="en-US">
                <a:solidFill>
                  <a:schemeClr val="tx1"/>
                </a:solidFill>
                <a:effectLst/>
                <a:latin typeface="Söhne"/>
              </a:rPr>
              <a:t>Email spam continues to be a pervasive issue, causing inconvenience and potential harm to users. In this project, we propose a machine learning approach to automatically detect spam emails. The project involves collecting a dataset of labeled emails, where each email is classified as spam or non-spam (ham). The project aims to develop a robust and efficient spam detection system that can be deployed to protect users from unwanted and potentially harmful emails.</a:t>
            </a:r>
            <a:endParaRPr b="0" dirty="0" i="0" lang="en-US">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descr="A screenshot of a device&#10;&#10;Description automatically generated" id="8" name="Picture 7">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descr="Businessman fist on chin" id="9" name="Picture 8">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34"/>
            <a:stretch/>
          </p:blipFill>
          <p:spPr>
            <a:xfrm flipH="1">
              <a:off x="6478945" y="2680677"/>
              <a:ext cx="1647824" cy="2016369"/>
            </a:xfrm>
            <a:prstGeom prst="rect">
              <a:avLst/>
            </a:prstGeom>
          </p:spPr>
        </p:pic>
      </p:grpSp>
    </p:spTree>
    <p:extLst>
      <p:ext uri="{BB962C8B-B14F-4D97-AF65-F5344CB8AC3E}">
        <p14:creationId xmlns:p14="http://schemas.microsoft.com/office/powerpoint/2010/main" val="4228984833"/>
      </p:ext>
    </p:extLst>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1169551"/>
          </a:xfrm>
          <a:prstGeom prst="rect">
            <a:avLst/>
          </a:prstGeom>
          <a:noFill/>
        </p:spPr>
        <p:txBody>
          <a:bodyPr anchor="t" bIns="45720" lIns="91440" rIns="91440" tIns="45720" wrap="square">
            <a:spAutoFit/>
          </a:bodyPr>
          <a:lstStyle/>
          <a:p>
            <a:pPr algn="just" fontAlgn="base" indent="-173736" marL="173736" rtl="0">
              <a:spcAft>
                <a:spcPts val="800"/>
              </a:spcAft>
              <a:buClr>
                <a:srgbClr val="213163"/>
              </a:buClr>
              <a:buFont charset="0" panose="020B0604020202020204" pitchFamily="34" typeface="Arial"/>
              <a:buChar char="•"/>
            </a:pPr>
            <a:r>
              <a:rPr b="0" dirty="0" i="0" lang="en-US">
                <a:solidFill>
                  <a:schemeClr val="tx1"/>
                </a:solidFill>
                <a:effectLst/>
                <a:latin charset="0" panose="020F0502020204030204" pitchFamily="2" typeface="Nunito"/>
              </a:rPr>
              <a:t>Detecting Spam Emails Using TensorFlow. Implement and build a deep-learning model for Spam Detection. The model we will try to implement will be a Classifier, which would give binary outputs- either spam or ham.</a:t>
            </a:r>
            <a:endParaRPr dirty="0" lang="en-US">
              <a:solidFill>
                <a:schemeClr val="tx1"/>
              </a:solidFill>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descr="A purple question mark with gears&#10;&#10;Description automatically generated" id="13" name="Picture 12">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b="11567" l="11111" r="10940" t="10028"/>
            <a:stretch/>
          </p:blipFill>
          <p:spPr>
            <a:xfrm>
              <a:off x="5486396" y="760307"/>
              <a:ext cx="3601821" cy="3622886"/>
            </a:xfrm>
            <a:prstGeom prst="rect">
              <a:avLst/>
            </a:prstGeom>
          </p:spPr>
        </p:pic>
        <p:pic>
          <p:nvPicPr>
            <p:cNvPr descr="Businessman with clipboard" id="14" name="Picture 13">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46"/>
            <a:stretch/>
          </p:blipFill>
          <p:spPr>
            <a:xfrm>
              <a:off x="4578211" y="2188308"/>
              <a:ext cx="2340981" cy="2313354"/>
            </a:xfrm>
            <a:prstGeom prst="rect">
              <a:avLst/>
            </a:prstGeom>
          </p:spPr>
        </p:pic>
      </p:grpSp>
    </p:spTree>
    <p:extLst>
      <p:ext uri="{BB962C8B-B14F-4D97-AF65-F5344CB8AC3E}">
        <p14:creationId xmlns:p14="http://schemas.microsoft.com/office/powerpoint/2010/main" val="633714197"/>
      </p:ext>
    </p:extLst>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Shape 60"/>
        <p:cNvGrpSpPr/>
        <p:nvPr/>
      </p:nvGrpSpPr>
      <p:grpSpPr>
        <a:xfrm>
          <a:off x="0" y="0"/>
          <a:ext cx="0" cy="0"/>
          <a:chOff x="0" y="0"/>
          <a:chExt cx="0" cy="0"/>
        </a:xfrm>
      </p:grpSpPr>
      <p:sp>
        <p:nvSpPr>
          <p:cNvPr id="62" name="Google Shape;62;g5fab984687_2_0"/>
          <p:cNvSpPr txBox="1">
            <a:spLocks noGrp="1"/>
          </p:cNvSpPr>
          <p:nvPr>
            <p:ph idx="4294967295" type="body"/>
          </p:nvPr>
        </p:nvSpPr>
        <p:spPr>
          <a:xfrm>
            <a:off x="185737" y="871539"/>
            <a:ext cx="5168858" cy="2019421"/>
          </a:xfrm>
          <a:prstGeom prst="rect">
            <a:avLst/>
          </a:prstGeom>
          <a:noFill/>
          <a:ln>
            <a:noFill/>
          </a:ln>
        </p:spPr>
        <p:txBody>
          <a:bodyPr anchor="t" anchorCtr="0" bIns="91425" lIns="91425" rIns="91425" spcFirstLastPara="1" tIns="91425" wrap="square">
            <a:noAutofit/>
          </a:bodyPr>
          <a:lstStyle/>
          <a:p>
            <a:pPr>
              <a:spcBef>
                <a:spcPts val="600"/>
              </a:spcBef>
            </a:pPr>
            <a:endParaRPr dirty="0" lang="en-US"/>
          </a:p>
          <a:p>
            <a:pPr>
              <a:spcBef>
                <a:spcPts val="600"/>
              </a:spcBef>
            </a:pPr>
            <a:endParaRPr dirty="0" lang="en-US"/>
          </a:p>
          <a:p>
            <a:pPr>
              <a:spcBef>
                <a:spcPts val="600"/>
              </a:spcBef>
            </a:pPr>
            <a:endParaRPr dirty="0" lang="en-US"/>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738664"/>
          </a:xfrm>
          <a:prstGeom prst="rect">
            <a:avLst/>
          </a:prstGeom>
          <a:noFill/>
        </p:spPr>
        <p:txBody>
          <a:bodyPr anchor="t" bIns="45720" lIns="91440" rIns="91440" tIns="45720" wrap="square">
            <a:spAutoFit/>
          </a:bodyPr>
          <a:lstStyle/>
          <a:p>
            <a:pPr algn="l" fontAlgn="base" rtl="0">
              <a:spcAft>
                <a:spcPts val="800"/>
              </a:spcAft>
              <a:buClr>
                <a:srgbClr val="213163"/>
              </a:buClr>
            </a:pPr>
            <a:r>
              <a:rPr b="1" dirty="0" i="0" lang="en-US">
                <a:solidFill>
                  <a:schemeClr val="tx1"/>
                </a:solidFill>
                <a:effectLst/>
              </a:rPr>
              <a:t>Aim: </a:t>
            </a:r>
            <a:r>
              <a:rPr b="0" dirty="0" i="0" lang="en-US">
                <a:solidFill>
                  <a:schemeClr val="tx1"/>
                </a:solidFill>
                <a:effectLst/>
                <a:latin typeface="Söhne"/>
              </a:rPr>
              <a:t>This project aims to develop an effective spam email detection system using machine learning techniques. The project will involve collecting a dataset of labeled emails, preprocessing the email text data, extracting relevant features, and training a machine learning model to classify emails as spam or non-spam (ham).</a:t>
            </a:r>
            <a:endParaRPr dirty="0" i="0" lang="en-US">
              <a:solidFill>
                <a:schemeClr val="tx1"/>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latin typeface="+mn-lt"/>
              </a:rPr>
              <a:t>Aim and Objective</a:t>
            </a:r>
          </a:p>
        </p:txBody>
      </p:sp>
      <p:pic>
        <p:nvPicPr>
          <p:cNvPr descr="Presentation with checklist with solid fill" id="2" name="Graphic 1">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b="36" l="269" r="282" t="296"/>
          <a:stretch/>
        </p:blipFill>
        <p:spPr>
          <a:xfrm>
            <a:off x="3094566" y="1881249"/>
            <a:ext cx="2954867" cy="2887133"/>
          </a:xfrm>
          <a:prstGeom prst="rect">
            <a:avLst/>
          </a:prstGeom>
        </p:spPr>
      </p:pic>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85737" y="1059838"/>
            <a:ext cx="8650925" cy="2821285"/>
          </a:xfrm>
          <a:prstGeom prst="rect">
            <a:avLst/>
          </a:prstGeom>
          <a:noFill/>
        </p:spPr>
        <p:txBody>
          <a:bodyPr wrap="square" lIns="91440" tIns="45720" rIns="91440" bIns="45720" anchor="t">
            <a:spAutoFit/>
          </a:bodyPr>
          <a:lstStyle/>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Collect a dataset of labeled emails, including spam and non-spam (ham) emails.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Preprocess the email text data to prepare it for machine learning model training.</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Extract relevant features from the email text data using techniques such as TF-IDF and N-grams.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Train a machine learning model, such as a Naive Bayes classifier or a Support Vector Machine (SVM), using the extracted features.</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Evaluate the performance of the trained model using metrics such as accuracy, precision, recall, and F1 score.</a:t>
            </a:r>
            <a:r>
              <a:rPr lang="en-US" sz="1600" i="0" dirty="0">
                <a:solidFill>
                  <a:schemeClr val="tx1"/>
                </a:solidFill>
                <a:effectLst/>
              </a:rPr>
              <a:t>.</a:t>
            </a:r>
          </a:p>
          <a:p>
            <a:pPr marL="173736" indent="-173736" algn="l" rtl="0" fontAlgn="base">
              <a:spcAft>
                <a:spcPts val="800"/>
              </a:spcAft>
              <a:buClr>
                <a:srgbClr val="213163"/>
              </a:buClr>
              <a:buFont typeface="Arial" panose="020B0604020202020204" pitchFamily="34" charset="0"/>
              <a:buChar char="•"/>
            </a:pPr>
            <a:r>
              <a:rPr lang="en-US" sz="1600" b="0" i="0" dirty="0">
                <a:solidFill>
                  <a:schemeClr val="tx1"/>
                </a:solidFill>
                <a:effectLst/>
                <a:latin typeface="Söhne"/>
              </a:rPr>
              <a:t>Develop a user-friendly interface for the spam detection system, allowing users to easily classify emails as spam or non-spam</a:t>
            </a:r>
            <a:r>
              <a:rPr lang="en-US" sz="1600" i="0" dirty="0">
                <a:solidFill>
                  <a:schemeClr val="tx1"/>
                </a:solidFill>
                <a:effectLst/>
              </a:rPr>
              <a:t>.</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Objectives</a:t>
            </a:r>
          </a:p>
        </p:txBody>
      </p:sp>
    </p:spTree>
    <p:extLst>
      <p:ext uri="{BB962C8B-B14F-4D97-AF65-F5344CB8AC3E}">
        <p14:creationId xmlns:p14="http://schemas.microsoft.com/office/powerpoint/2010/main" val="3174710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Proposed Solution</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087995"/>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b="1" dirty="0"/>
              <a:t>Solution: </a:t>
            </a:r>
            <a:r>
              <a:rPr lang="en-US" dirty="0"/>
              <a:t>Gather a dataset of labeled emails, where each email is labeled as spam or non-spam (ham). Preprocess the text data to convert it into a format suitable for machine learning models. This may include removing stop words, tokenization, and converting text to numerical representations. Extract features from the preprocessed text data. Common features include word frequency, TF-IDF (Term Frequency-Inverse Document Frequency), and N-grams. Choose a machine-learning model for spam detection. Common models include logistic regression, support vector machines (SVM), and naive Bayes classifiers. </a:t>
            </a:r>
          </a:p>
        </p:txBody>
      </p:sp>
      <p:grpSp>
        <p:nvGrpSpPr>
          <p:cNvPr id="5" name="Group 4">
            <a:extLst>
              <a:ext uri="{FF2B5EF4-FFF2-40B4-BE49-F238E27FC236}">
                <a16:creationId xmlns:a16="http://schemas.microsoft.com/office/drawing/2014/main" id="{EA4B871A-A451-AA35-F02E-4525E153968D}"/>
              </a:ext>
            </a:extLst>
          </p:cNvPr>
          <p:cNvGrpSpPr/>
          <p:nvPr/>
        </p:nvGrpSpPr>
        <p:grpSpPr>
          <a:xfrm>
            <a:off x="5264526" y="1047750"/>
            <a:ext cx="3422806" cy="2277722"/>
            <a:chOff x="5586259" y="1047750"/>
            <a:chExt cx="3422806" cy="2277722"/>
          </a:xfrm>
        </p:grpSpPr>
        <p:pic>
          <p:nvPicPr>
            <p:cNvPr id="6" name="Picture 2" descr="How to Write the Perfect Web Design Proposal - Bidsketch">
              <a:extLst>
                <a:ext uri="{FF2B5EF4-FFF2-40B4-BE49-F238E27FC236}">
                  <a16:creationId xmlns:a16="http://schemas.microsoft.com/office/drawing/2014/main" id="{B4B5C301-F6A3-621F-01C5-1E3138ED5F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6259" y="1047750"/>
              <a:ext cx="3422806" cy="227772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Connector 6">
              <a:extLst>
                <a:ext uri="{FF2B5EF4-FFF2-40B4-BE49-F238E27FC236}">
                  <a16:creationId xmlns:a16="http://schemas.microsoft.com/office/drawing/2014/main" id="{87CF4CCF-4508-C5B8-888E-A00EAFB28F43}"/>
                </a:ext>
              </a:extLst>
            </p:cNvPr>
            <p:cNvCxnSpPr/>
            <p:nvPr/>
          </p:nvCxnSpPr>
          <p:spPr>
            <a:xfrm>
              <a:off x="5586259" y="1310640"/>
              <a:ext cx="0" cy="1767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13348EB-5D34-68E2-8CB1-10E23365BC55}"/>
                </a:ext>
              </a:extLst>
            </p:cNvPr>
            <p:cNvCxnSpPr/>
            <p:nvPr/>
          </p:nvCxnSpPr>
          <p:spPr>
            <a:xfrm>
              <a:off x="9009065" y="1310640"/>
              <a:ext cx="0" cy="17678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98422800"/>
      </p:ext>
    </p:extLst>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2" cy="322263"/>
          </a:xfrm>
          <a:prstGeom prst="rect">
            <a:avLst/>
          </a:prstGeom>
          <a:noFill/>
          <a:ln>
            <a:noFill/>
          </a:ln>
        </p:spPr>
        <p:txBody>
          <a:bodyPr anchor="t" anchorCtr="0" bIns="91425" lIns="91425" rIns="91425" spcFirstLastPara="1" tIns="91425" wrap="square">
            <a:noAutofit/>
          </a:bodyPr>
          <a:ls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i="0" strike="noStrike" sz="1400" u="none">
                <a:solidFill>
                  <a:srgbClr val="000000"/>
                </a:solidFill>
                <a:latin typeface="Arial"/>
                <a:ea typeface="Arial"/>
                <a:cs typeface="Arial"/>
                <a:sym typeface="Arial"/>
              </a:defRPr>
            </a:lvl9pPr>
          </a:lstStyle>
          <a:p>
            <a:pPr>
              <a:buSzPts val="2800"/>
            </a:pPr>
            <a:r>
              <a:rPr b="1" dirty="0" lang="en-US" sz="1600">
                <a:solidFill>
                  <a:srgbClr val="213163"/>
                </a:solidFill>
              </a:rPr>
              <a:t>System Deployment Approach</a:t>
            </a:r>
          </a:p>
        </p:txBody>
      </p:sp>
      <p:pic>
        <p:nvPicPr>
          <p:cNvPr id="7" name="Picture 6">
            <a:extLst>
              <a:ext uri="{FF2B5EF4-FFF2-40B4-BE49-F238E27FC236}">
                <a16:creationId xmlns:a16="http://schemas.microsoft.com/office/drawing/2014/main" id="{BA29D41D-E059-D662-7641-E3CDEB5A0828}"/>
              </a:ext>
            </a:extLst>
          </p:cNvPr>
          <p:cNvPicPr>
            <a:picLocks noChangeAspect="1"/>
          </p:cNvPicPr>
          <p:nvPr/>
        </p:nvPicPr>
        <p:blipFill rotWithShape="1">
          <a:blip r:embed="rId3"/>
          <a:srcRect b="101" l="60" r="71" t="97"/>
          <a:stretch/>
        </p:blipFill>
        <p:spPr>
          <a:xfrm>
            <a:off x="2131080" y="1222736"/>
            <a:ext cx="4745813" cy="3347762"/>
          </a:xfrm>
          <a:prstGeom prst="rect">
            <a:avLst/>
          </a:prstGeom>
        </p:spPr>
      </p:pic>
    </p:spTree>
    <p:extLst>
      <p:ext uri="{BB962C8B-B14F-4D97-AF65-F5344CB8AC3E}">
        <p14:creationId xmlns:p14="http://schemas.microsoft.com/office/powerpoint/2010/main" val="191379504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576</TotalTime>
  <Words>918</Words>
  <Application>Microsoft Office PowerPoint</Application>
  <PresentationFormat>On-screen Show (16:9)</PresentationFormat>
  <Paragraphs>84</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IBM Plex Sans</vt:lpstr>
      <vt:lpstr>Nunito</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vijay ganesan</cp:lastModifiedBy>
  <cp:revision>162</cp:revision>
  <dcterms:modified xsi:type="dcterms:W3CDTF">2024-04-19T12:15:30Z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name="ContentTypeId" pid="2">
    <vt:lpwstr>0x0101000F1872188ABCFC48BECA6C87E8AC3285</vt:lpwstr>
  </property>
  <property fmtid="{D5CDD505-2E9C-101B-9397-08002B2CF9AE}" name="NXPowerLiteLastOptimized" pid="3">
    <vt:lpwstr>17325904</vt:lpwstr>
  </property>
  <property fmtid="{D5CDD505-2E9C-101B-9397-08002B2CF9AE}" name="NXPowerLiteSettings" pid="4">
    <vt:lpwstr>F7000400038000</vt:lpwstr>
  </property>
  <property fmtid="{D5CDD505-2E9C-101B-9397-08002B2CF9AE}" name="NXPowerLiteVersion" pid="5">
    <vt:lpwstr>S10.2.0</vt:lpwstr>
  </property>
</Properties>
</file>